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71" r:id="rId2"/>
    <p:sldId id="258" r:id="rId3"/>
    <p:sldId id="259" r:id="rId4"/>
    <p:sldId id="264" r:id="rId5"/>
    <p:sldId id="263" r:id="rId6"/>
    <p:sldId id="274" r:id="rId7"/>
    <p:sldId id="269" r:id="rId8"/>
    <p:sldId id="273" r:id="rId9"/>
    <p:sldId id="265" r:id="rId10"/>
    <p:sldId id="275" r:id="rId11"/>
    <p:sldId id="272" r:id="rId12"/>
    <p:sldId id="260" r:id="rId13"/>
    <p:sldId id="267" r:id="rId14"/>
    <p:sldId id="268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2" userDrawn="1">
          <p15:clr>
            <a:srgbClr val="A4A3A4"/>
          </p15:clr>
        </p15:guide>
        <p15:guide id="2" pos="75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98B6"/>
    <a:srgbClr val="997DA3"/>
    <a:srgbClr val="9C82A7"/>
    <a:srgbClr val="8E6F99"/>
    <a:srgbClr val="815D8D"/>
    <a:srgbClr val="B083B7"/>
    <a:srgbClr val="D6BFDF"/>
    <a:srgbClr val="DBC7E3"/>
    <a:srgbClr val="C2A0C8"/>
    <a:srgbClr val="985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20" y="678"/>
      </p:cViewPr>
      <p:guideLst>
        <p:guide orient="horz" pos="4192"/>
        <p:guide pos="75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14173-869C-4FFB-A165-12660B6ADA95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34EE7-D0BE-4704-AEE1-D5F01DA3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59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4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500">
                <a:solidFill>
                  <a:schemeClr val="tx1"/>
                </a:solidFill>
              </a:defRPr>
            </a:lvl2pPr>
            <a:lvl3pPr>
              <a:defRPr sz="2200"/>
            </a:lvl3pPr>
            <a:lvl4pPr>
              <a:defRPr sz="2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6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6"/>
          </a:xfrm>
        </p:spPr>
        <p:txBody>
          <a:bodyPr anchor="t">
            <a:normAutofit/>
          </a:bodyPr>
          <a:lstStyle>
            <a:lvl1pPr algn="l">
              <a:defRPr sz="3800" b="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4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1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1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3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543698"/>
            <a:ext cx="4011084" cy="8914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43697"/>
            <a:ext cx="6815667" cy="55824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5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4649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72056"/>
            <a:ext cx="10972800" cy="414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24327" y="5743555"/>
            <a:ext cx="10990731" cy="1092557"/>
            <a:chOff x="457200" y="5605131"/>
            <a:chExt cx="8243048" cy="1092557"/>
          </a:xfrm>
        </p:grpSpPr>
        <p:pic>
          <p:nvPicPr>
            <p:cNvPr id="7" name="Picture 6" descr="RCoA-Initials-RGB.jp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5939328"/>
              <a:ext cx="1302664" cy="7327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5442" y="5605131"/>
              <a:ext cx="2144806" cy="10179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2452" y="5821507"/>
              <a:ext cx="2384448" cy="87618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0" y="-1812"/>
            <a:ext cx="12192000" cy="546494"/>
            <a:chOff x="0" y="-1812"/>
            <a:chExt cx="9144000" cy="54649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0" y="-1812"/>
              <a:ext cx="9144000" cy="546494"/>
            </a:xfrm>
            <a:prstGeom prst="rect">
              <a:avLst/>
            </a:prstGeom>
            <a:gradFill flip="none" rotWithShape="1">
              <a:gsLst>
                <a:gs pos="55000">
                  <a:srgbClr val="997DA3"/>
                </a:gs>
                <a:gs pos="0">
                  <a:srgbClr val="815D8D"/>
                </a:gs>
                <a:gs pos="100000">
                  <a:srgbClr val="AD98B6"/>
                </a:gs>
              </a:gsLst>
              <a:lin ang="16200000" scaled="1"/>
              <a:tileRect/>
            </a:gradFill>
          </p:spPr>
          <p:txBody>
            <a:bodyPr wrap="square" rtlCol="0" anchor="ctr" anchorCtr="0">
              <a:noAutofit/>
            </a:bodyPr>
            <a:lstStyle/>
            <a:p>
              <a:pPr algn="r"/>
              <a:endParaRPr lang="en-GB" sz="1200" b="1" dirty="0">
                <a:solidFill>
                  <a:schemeClr val="bg2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5728447" y="162450"/>
              <a:ext cx="3050242" cy="25542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GB" sz="1200" b="1" dirty="0" smtClean="0">
                  <a:solidFill>
                    <a:schemeClr val="bg2"/>
                  </a:solidFill>
                </a:rPr>
                <a:t>NAP6: Perioperative Anaphylaxis   </a:t>
              </a:r>
              <a:endParaRPr lang="en-GB" sz="1200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05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50ABBF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3200" kern="1200">
          <a:solidFill>
            <a:srgbClr val="3F2A56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F2A56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2400" kern="1200">
          <a:solidFill>
            <a:srgbClr val="3F2A56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62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516" y="2702710"/>
            <a:ext cx="7772400" cy="2578289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Investigations: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The NAP6 Data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Prof. William </a:t>
            </a:r>
            <a:r>
              <a:rPr lang="en-US" sz="2200" dirty="0" err="1" smtClean="0">
                <a:solidFill>
                  <a:schemeClr val="bg1"/>
                </a:solidFill>
              </a:rPr>
              <a:t>Egner</a:t>
            </a:r>
            <a:r>
              <a:rPr lang="en-US" sz="2200" dirty="0">
                <a:solidFill>
                  <a:schemeClr val="bg1"/>
                </a:solidFill>
              </a:rPr>
              <a:t/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Consultant Immunologist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368" y="490415"/>
            <a:ext cx="2301424" cy="1092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655" y="563171"/>
            <a:ext cx="3392552" cy="9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256" y="1620069"/>
            <a:ext cx="5638196" cy="3866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0699" y="1850752"/>
            <a:ext cx="6276971" cy="3448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05699" y="3757341"/>
            <a:ext cx="243227" cy="3042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73435" y="1553896"/>
            <a:ext cx="546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Baseline correct = confirmed to be suboptimal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05699" y="2520630"/>
            <a:ext cx="243227" cy="3042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05080" y="3171988"/>
            <a:ext cx="243227" cy="3042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30954" y="4353087"/>
            <a:ext cx="243227" cy="3042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05699" y="3453050"/>
            <a:ext cx="243227" cy="3042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62877" y="4048796"/>
            <a:ext cx="243227" cy="3042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91" y="4657378"/>
            <a:ext cx="325064" cy="3042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013976" y="3476279"/>
            <a:ext cx="243227" cy="3042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080689" y="4353087"/>
            <a:ext cx="243227" cy="30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– room for improvement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0294" y="1488278"/>
            <a:ext cx="5423279" cy="1878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341" y="3511885"/>
            <a:ext cx="5844376" cy="1943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494" y="1334631"/>
            <a:ext cx="5764925" cy="2032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55154" y="3366654"/>
            <a:ext cx="243227" cy="304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935218" y="3366654"/>
            <a:ext cx="243227" cy="3042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59553" y="2721716"/>
            <a:ext cx="243227" cy="3042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93917" y="3366654"/>
            <a:ext cx="243227" cy="3042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43400" y="3366654"/>
            <a:ext cx="243227" cy="3042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216" y="3823473"/>
            <a:ext cx="449755" cy="4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497" y="1458013"/>
            <a:ext cx="10972800" cy="4148916"/>
          </a:xfrm>
        </p:spPr>
        <p:txBody>
          <a:bodyPr>
            <a:noAutofit/>
          </a:bodyPr>
          <a:lstStyle/>
          <a:p>
            <a:r>
              <a:rPr lang="en-GB" sz="2000" dirty="0" smtClean="0"/>
              <a:t>Earlier samples gave higher MCT levels which rapidly fell within 30 minutes</a:t>
            </a:r>
          </a:p>
          <a:p>
            <a:r>
              <a:rPr lang="en-GB" sz="2000" dirty="0" smtClean="0"/>
              <a:t>Median first MCT levels rose with reaction grade - MCT level did not correlate with severity of clinical features individually</a:t>
            </a:r>
          </a:p>
          <a:p>
            <a:r>
              <a:rPr lang="en-GB" sz="2000" dirty="0" smtClean="0"/>
              <a:t>The dynamic-tryptase algorithm [(baseline tryptase x1.2) +2 mcg/L] increased yield by 16%.</a:t>
            </a:r>
          </a:p>
          <a:p>
            <a:r>
              <a:rPr lang="en-GB" sz="2000" dirty="0" smtClean="0"/>
              <a:t>Clinic investigations adhered fully to AAGBI guidance in 32% and to BSACI guidance in 17%</a:t>
            </a:r>
          </a:p>
          <a:p>
            <a:pPr lvl="1"/>
            <a:r>
              <a:rPr lang="en-GB" sz="1600" dirty="0" smtClean="0"/>
              <a:t>most non-adherence was through </a:t>
            </a:r>
          </a:p>
          <a:p>
            <a:pPr lvl="2"/>
            <a:r>
              <a:rPr lang="en-GB" sz="1600" dirty="0" smtClean="0"/>
              <a:t>failing to test for all potential culprit agents</a:t>
            </a:r>
          </a:p>
          <a:p>
            <a:pPr lvl="2"/>
            <a:r>
              <a:rPr lang="en-GB" sz="1600" dirty="0" smtClean="0"/>
              <a:t>poor communication</a:t>
            </a:r>
            <a:endParaRPr lang="en-GB" sz="1600" dirty="0"/>
          </a:p>
          <a:p>
            <a:r>
              <a:rPr lang="en-GB" sz="2000" dirty="0"/>
              <a:t>More data on the predictive values of different modes of testing using standardised methods are required  for all triggers</a:t>
            </a:r>
          </a:p>
          <a:p>
            <a:endParaRPr lang="en-GB" sz="2100" dirty="0" smtClean="0"/>
          </a:p>
        </p:txBody>
      </p:sp>
    </p:spTree>
    <p:extLst>
      <p:ext uri="{BB962C8B-B14F-4D97-AF65-F5344CB8AC3E}">
        <p14:creationId xmlns:p14="http://schemas.microsoft.com/office/powerpoint/2010/main" val="18314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6077"/>
            <a:ext cx="10972800" cy="4358531"/>
          </a:xfrm>
        </p:spPr>
        <p:txBody>
          <a:bodyPr>
            <a:noAutofit/>
          </a:bodyPr>
          <a:lstStyle/>
          <a:p>
            <a:r>
              <a:rPr lang="en-GB" sz="2000" dirty="0" smtClean="0"/>
              <a:t>Improved access/timeliness of assessments; ideal </a:t>
            </a:r>
            <a:r>
              <a:rPr lang="en-GB" sz="2000" dirty="0"/>
              <a:t>of 6–8 weeks </a:t>
            </a:r>
            <a:r>
              <a:rPr lang="en-GB" sz="2000" dirty="0" smtClean="0"/>
              <a:t>post-reaction</a:t>
            </a:r>
          </a:p>
          <a:p>
            <a:r>
              <a:rPr lang="en-GB" sz="2000" dirty="0" smtClean="0"/>
              <a:t>Improved </a:t>
            </a:r>
            <a:r>
              <a:rPr lang="en-GB" sz="2000" dirty="0"/>
              <a:t>communication of diagnosis and clear safe instructions for future safe </a:t>
            </a:r>
            <a:r>
              <a:rPr lang="en-GB" sz="2000" dirty="0" smtClean="0"/>
              <a:t>anaesthesia</a:t>
            </a:r>
          </a:p>
          <a:p>
            <a:r>
              <a:rPr lang="en-GB" sz="2000" dirty="0" smtClean="0"/>
              <a:t>anaesthetists </a:t>
            </a:r>
            <a:r>
              <a:rPr lang="en-GB" sz="2000" dirty="0"/>
              <a:t>in clinic </a:t>
            </a:r>
            <a:r>
              <a:rPr lang="en-GB" sz="2000" dirty="0" smtClean="0"/>
              <a:t>to </a:t>
            </a:r>
            <a:r>
              <a:rPr lang="en-GB" sz="2000" dirty="0"/>
              <a:t>achieve </a:t>
            </a:r>
            <a:r>
              <a:rPr lang="en-GB" sz="2000" dirty="0" smtClean="0"/>
              <a:t>this</a:t>
            </a:r>
          </a:p>
          <a:p>
            <a:r>
              <a:rPr lang="en-GB" sz="2000" dirty="0" smtClean="0"/>
              <a:t>All </a:t>
            </a:r>
            <a:r>
              <a:rPr lang="en-GB" sz="2000" dirty="0"/>
              <a:t>potential culprits </a:t>
            </a:r>
            <a:r>
              <a:rPr lang="en-GB" sz="2000" dirty="0" smtClean="0"/>
              <a:t>tested </a:t>
            </a:r>
            <a:r>
              <a:rPr lang="en-GB" sz="2000" dirty="0"/>
              <a:t>by all relevant test modalities (SPT, IDT, sIgE and where appropriate challenge </a:t>
            </a:r>
            <a:r>
              <a:rPr lang="en-GB" sz="2000" dirty="0" smtClean="0"/>
              <a:t>testing</a:t>
            </a:r>
          </a:p>
          <a:p>
            <a:r>
              <a:rPr lang="en-GB" sz="2000" dirty="0" smtClean="0"/>
              <a:t>Better </a:t>
            </a:r>
            <a:r>
              <a:rPr lang="en-GB" sz="2000" dirty="0"/>
              <a:t>standardised clinic reports should be </a:t>
            </a:r>
            <a:r>
              <a:rPr lang="en-GB" sz="2000" dirty="0" smtClean="0"/>
              <a:t>developed, to include</a:t>
            </a:r>
          </a:p>
          <a:p>
            <a:pPr lvl="1"/>
            <a:r>
              <a:rPr lang="en-GB" sz="1800" dirty="0" smtClean="0"/>
              <a:t>drugs identified</a:t>
            </a:r>
          </a:p>
          <a:p>
            <a:pPr lvl="1"/>
            <a:r>
              <a:rPr lang="en-GB" sz="1800" dirty="0" smtClean="0"/>
              <a:t>type </a:t>
            </a:r>
            <a:r>
              <a:rPr lang="en-GB" sz="1800" dirty="0"/>
              <a:t>of </a:t>
            </a:r>
            <a:r>
              <a:rPr lang="en-GB" sz="1800" dirty="0" smtClean="0"/>
              <a:t>reaction</a:t>
            </a:r>
          </a:p>
          <a:p>
            <a:pPr lvl="1"/>
            <a:r>
              <a:rPr lang="en-GB" sz="1800" dirty="0" smtClean="0"/>
              <a:t>drugs </a:t>
            </a:r>
            <a:r>
              <a:rPr lang="en-GB" sz="1800" dirty="0"/>
              <a:t>to </a:t>
            </a:r>
            <a:r>
              <a:rPr lang="en-GB" sz="1800" dirty="0" smtClean="0"/>
              <a:t>avoid</a:t>
            </a:r>
          </a:p>
          <a:p>
            <a:pPr lvl="1"/>
            <a:r>
              <a:rPr lang="en-GB" sz="1800" dirty="0" smtClean="0"/>
              <a:t>safe alternatives</a:t>
            </a:r>
          </a:p>
          <a:p>
            <a:pPr lvl="1"/>
            <a:r>
              <a:rPr lang="en-GB" sz="1800" dirty="0" smtClean="0"/>
              <a:t>tests used</a:t>
            </a:r>
          </a:p>
          <a:p>
            <a:pPr lvl="1"/>
            <a:r>
              <a:rPr lang="en-GB" sz="1800" dirty="0" smtClean="0"/>
              <a:t>communication  </a:t>
            </a:r>
            <a:r>
              <a:rPr lang="en-GB" sz="1800" dirty="0"/>
              <a:t>of results: to anaesthetists, general practitioners  and </a:t>
            </a:r>
            <a:r>
              <a:rPr lang="en-GB" sz="1800" dirty="0" smtClean="0"/>
              <a:t>patients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085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did clinics do well?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Timely </a:t>
            </a:r>
            <a:r>
              <a:rPr lang="en-GB" dirty="0"/>
              <a:t>a</a:t>
            </a:r>
            <a:r>
              <a:rPr lang="en-GB" dirty="0" smtClean="0"/>
              <a:t>ssessment</a:t>
            </a:r>
          </a:p>
          <a:p>
            <a:r>
              <a:rPr lang="en-GB" dirty="0" smtClean="0"/>
              <a:t>Comprehensive assessments</a:t>
            </a:r>
          </a:p>
          <a:p>
            <a:r>
              <a:rPr lang="en-GB" dirty="0" smtClean="0"/>
              <a:t>Achieving Diagnosis</a:t>
            </a:r>
          </a:p>
          <a:p>
            <a:r>
              <a:rPr lang="en-GB" dirty="0" smtClean="0"/>
              <a:t>Communication with health care professionals</a:t>
            </a:r>
          </a:p>
          <a:p>
            <a:r>
              <a:rPr lang="en-GB" dirty="0" smtClean="0"/>
              <a:t>Avoidance advice</a:t>
            </a:r>
          </a:p>
          <a:p>
            <a:r>
              <a:rPr lang="en-GB" dirty="0" smtClean="0"/>
              <a:t>Early access for urgent cases</a:t>
            </a:r>
          </a:p>
          <a:p>
            <a:r>
              <a:rPr lang="en-GB" dirty="0" smtClean="0"/>
              <a:t>MHRA reporting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074" y="3433129"/>
            <a:ext cx="451617" cy="441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374" y="2946227"/>
            <a:ext cx="451617" cy="441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95999" y="4433416"/>
            <a:ext cx="534751" cy="669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42924" y="2277223"/>
            <a:ext cx="534751" cy="669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94798" y="3874798"/>
            <a:ext cx="446517" cy="5586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08941" y="4911398"/>
            <a:ext cx="534751" cy="6690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60047" y="1760619"/>
            <a:ext cx="534751" cy="6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658157" y="2785692"/>
            <a:ext cx="5327561" cy="1143000"/>
          </a:xfrm>
        </p:spPr>
        <p:txBody>
          <a:bodyPr/>
          <a:lstStyle/>
          <a:p>
            <a:r>
              <a:rPr lang="en-GB" dirty="0" smtClean="0"/>
              <a:t>NAP6 Letter Template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6602" y="835200"/>
            <a:ext cx="7090576" cy="5077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8842" y="963989"/>
            <a:ext cx="3223821" cy="46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37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74525" y="3029499"/>
            <a:ext cx="8669197" cy="8572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rgbClr val="00A7B5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n-US" sz="5000" dirty="0" smtClean="0">
                <a:solidFill>
                  <a:schemeClr val="bg1"/>
                </a:solidFill>
              </a:rPr>
              <a:t>Thank you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6493"/>
            <a:ext cx="4133850" cy="1143000"/>
          </a:xfrm>
        </p:spPr>
        <p:txBody>
          <a:bodyPr/>
          <a:lstStyle/>
          <a:p>
            <a:r>
              <a:rPr lang="en-US" dirty="0" smtClean="0"/>
              <a:t>Guidelines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185" y="819150"/>
            <a:ext cx="7254815" cy="43283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BSACI</a:t>
            </a:r>
            <a:endParaRPr lang="en-US" sz="1200" b="1" dirty="0" smtClean="0"/>
          </a:p>
          <a:p>
            <a:r>
              <a:rPr lang="en-GB" sz="1600" dirty="0" smtClean="0"/>
              <a:t>B1 Drug allergy </a:t>
            </a:r>
            <a:r>
              <a:rPr lang="en-GB" sz="1600" dirty="0"/>
              <a:t>centre with </a:t>
            </a:r>
            <a:r>
              <a:rPr lang="en-GB" sz="1600" dirty="0" smtClean="0"/>
              <a:t>expertise/high throughput</a:t>
            </a:r>
          </a:p>
          <a:p>
            <a:r>
              <a:rPr lang="en-GB" sz="1600" dirty="0" smtClean="0"/>
              <a:t>B2 Able </a:t>
            </a:r>
            <a:r>
              <a:rPr lang="en-GB" sz="1600" dirty="0"/>
              <a:t>to investigate all potential </a:t>
            </a:r>
            <a:r>
              <a:rPr lang="en-GB" sz="1600" dirty="0" smtClean="0"/>
              <a:t>causes</a:t>
            </a:r>
          </a:p>
          <a:p>
            <a:r>
              <a:rPr lang="en-GB" sz="1600" dirty="0" smtClean="0"/>
              <a:t>B3 </a:t>
            </a:r>
            <a:r>
              <a:rPr lang="en-GB" sz="1600" dirty="0"/>
              <a:t>D</a:t>
            </a:r>
            <a:r>
              <a:rPr lang="en-GB" sz="1600" dirty="0" smtClean="0"/>
              <a:t>edicated </a:t>
            </a:r>
            <a:r>
              <a:rPr lang="en-GB" sz="1600" dirty="0"/>
              <a:t>drug allergy clinic </a:t>
            </a:r>
            <a:endParaRPr lang="en-GB" sz="1600" dirty="0" smtClean="0"/>
          </a:p>
          <a:p>
            <a:r>
              <a:rPr lang="en-GB" sz="1600" dirty="0" smtClean="0">
                <a:solidFill>
                  <a:srgbClr val="FF0000"/>
                </a:solidFill>
              </a:rPr>
              <a:t>B4.1 Skin testing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B4.1 </a:t>
            </a:r>
            <a:r>
              <a:rPr lang="en-GB" sz="1600" dirty="0">
                <a:solidFill>
                  <a:srgbClr val="FF0000"/>
                </a:solidFill>
              </a:rPr>
              <a:t>D</a:t>
            </a:r>
            <a:r>
              <a:rPr lang="en-GB" sz="1600" dirty="0" smtClean="0">
                <a:solidFill>
                  <a:srgbClr val="FF0000"/>
                </a:solidFill>
              </a:rPr>
              <a:t>rug challenge where necessary</a:t>
            </a:r>
            <a:endParaRPr lang="en-GB" sz="1600" dirty="0">
              <a:solidFill>
                <a:srgbClr val="FF0000"/>
              </a:solidFill>
            </a:endParaRPr>
          </a:p>
          <a:p>
            <a:r>
              <a:rPr lang="en-GB" sz="1600" dirty="0">
                <a:solidFill>
                  <a:srgbClr val="FF0000"/>
                </a:solidFill>
              </a:rPr>
              <a:t>B5 I</a:t>
            </a:r>
            <a:r>
              <a:rPr lang="en-GB" sz="1600" dirty="0" smtClean="0">
                <a:solidFill>
                  <a:srgbClr val="FF0000"/>
                </a:solidFill>
              </a:rPr>
              <a:t>dentify </a:t>
            </a:r>
            <a:r>
              <a:rPr lang="en-GB" sz="1600" dirty="0">
                <a:solidFill>
                  <a:srgbClr val="FF0000"/>
                </a:solidFill>
              </a:rPr>
              <a:t>the </a:t>
            </a:r>
            <a:r>
              <a:rPr lang="en-GB" sz="1600" dirty="0" smtClean="0">
                <a:solidFill>
                  <a:srgbClr val="FF0000"/>
                </a:solidFill>
              </a:rPr>
              <a:t>cause </a:t>
            </a:r>
            <a:r>
              <a:rPr lang="en-GB" sz="1600" dirty="0">
                <a:solidFill>
                  <a:srgbClr val="FF0000"/>
                </a:solidFill>
              </a:rPr>
              <a:t>and </a:t>
            </a:r>
            <a:r>
              <a:rPr lang="en-GB" sz="1600" dirty="0" smtClean="0">
                <a:solidFill>
                  <a:srgbClr val="FF0000"/>
                </a:solidFill>
              </a:rPr>
              <a:t>recommend safe future </a:t>
            </a:r>
            <a:r>
              <a:rPr lang="en-GB" sz="1600" dirty="0">
                <a:solidFill>
                  <a:srgbClr val="FF0000"/>
                </a:solidFill>
              </a:rPr>
              <a:t>use. </a:t>
            </a:r>
            <a:endParaRPr lang="en-GB" sz="1600" dirty="0" smtClean="0">
              <a:solidFill>
                <a:srgbClr val="FF0000"/>
              </a:solidFill>
            </a:endParaRPr>
          </a:p>
          <a:p>
            <a:r>
              <a:rPr lang="en-GB" sz="1600" dirty="0" smtClean="0">
                <a:solidFill>
                  <a:srgbClr val="FF0000"/>
                </a:solidFill>
              </a:rPr>
              <a:t>B6 Detailed </a:t>
            </a:r>
            <a:r>
              <a:rPr lang="en-GB" sz="1600" dirty="0">
                <a:solidFill>
                  <a:srgbClr val="FF0000"/>
                </a:solidFill>
              </a:rPr>
              <a:t>report to </a:t>
            </a:r>
            <a:r>
              <a:rPr lang="en-GB" sz="1600" dirty="0" err="1" smtClean="0">
                <a:solidFill>
                  <a:srgbClr val="FF0000"/>
                </a:solidFill>
              </a:rPr>
              <a:t>referrer+GP</a:t>
            </a:r>
            <a:r>
              <a:rPr lang="en-GB" sz="1600" dirty="0" smtClean="0">
                <a:solidFill>
                  <a:srgbClr val="FF0000"/>
                </a:solidFill>
              </a:rPr>
              <a:t>; short </a:t>
            </a:r>
            <a:r>
              <a:rPr lang="en-GB" sz="1600" dirty="0">
                <a:solidFill>
                  <a:srgbClr val="FF0000"/>
                </a:solidFill>
              </a:rPr>
              <a:t>report </a:t>
            </a:r>
            <a:r>
              <a:rPr lang="en-GB" sz="1600" dirty="0" smtClean="0">
                <a:solidFill>
                  <a:srgbClr val="FF0000"/>
                </a:solidFill>
              </a:rPr>
              <a:t>to patient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B7 Anaesthetist— report </a:t>
            </a:r>
            <a:r>
              <a:rPr lang="en-GB" sz="1600" dirty="0">
                <a:solidFill>
                  <a:srgbClr val="FF0000"/>
                </a:solidFill>
              </a:rPr>
              <a:t>to MHRA </a:t>
            </a:r>
            <a:endParaRPr lang="en-GB" sz="1600" dirty="0" smtClean="0">
              <a:solidFill>
                <a:srgbClr val="FF0000"/>
              </a:solidFill>
            </a:endParaRPr>
          </a:p>
          <a:p>
            <a:r>
              <a:rPr lang="en-GB" sz="1600" dirty="0" smtClean="0">
                <a:solidFill>
                  <a:srgbClr val="FF0000"/>
                </a:solidFill>
              </a:rPr>
              <a:t>B8.1 </a:t>
            </a:r>
            <a:r>
              <a:rPr lang="en-GB" sz="1600" dirty="0">
                <a:solidFill>
                  <a:srgbClr val="FF0000"/>
                </a:solidFill>
              </a:rPr>
              <a:t>Identify the cause of the </a:t>
            </a:r>
            <a:r>
              <a:rPr lang="en-GB" sz="1600" dirty="0" smtClean="0">
                <a:solidFill>
                  <a:srgbClr val="FF0000"/>
                </a:solidFill>
              </a:rPr>
              <a:t>reaction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B8.2 </a:t>
            </a:r>
            <a:r>
              <a:rPr lang="en-GB" sz="1600" dirty="0">
                <a:solidFill>
                  <a:srgbClr val="FF0000"/>
                </a:solidFill>
              </a:rPr>
              <a:t>Identify drugs likely to be safe for future anaesthesia </a:t>
            </a:r>
            <a:endParaRPr lang="en-GB" sz="1600" dirty="0" smtClean="0">
              <a:solidFill>
                <a:srgbClr val="FF0000"/>
              </a:solidFill>
            </a:endParaRPr>
          </a:p>
          <a:p>
            <a:r>
              <a:rPr lang="en-GB" sz="1600" dirty="0" smtClean="0">
                <a:solidFill>
                  <a:srgbClr val="FF0000"/>
                </a:solidFill>
              </a:rPr>
              <a:t>B8.3 Written </a:t>
            </a:r>
            <a:r>
              <a:rPr lang="en-GB" sz="1600" dirty="0">
                <a:solidFill>
                  <a:srgbClr val="FF0000"/>
                </a:solidFill>
              </a:rPr>
              <a:t>report to referring consultant, </a:t>
            </a:r>
            <a:r>
              <a:rPr lang="en-GB" sz="1600" dirty="0" smtClean="0">
                <a:solidFill>
                  <a:srgbClr val="FF0000"/>
                </a:solidFill>
              </a:rPr>
              <a:t>GP </a:t>
            </a:r>
            <a:r>
              <a:rPr lang="en-GB" sz="1600" dirty="0">
                <a:solidFill>
                  <a:srgbClr val="FF0000"/>
                </a:solidFill>
              </a:rPr>
              <a:t>and surgeon </a:t>
            </a:r>
            <a:endParaRPr lang="en-GB" sz="1600" dirty="0" smtClean="0">
              <a:solidFill>
                <a:srgbClr val="FF0000"/>
              </a:solidFill>
            </a:endParaRPr>
          </a:p>
          <a:p>
            <a:r>
              <a:rPr lang="en-GB" sz="1600" dirty="0" smtClean="0">
                <a:solidFill>
                  <a:srgbClr val="FF0000"/>
                </a:solidFill>
              </a:rPr>
              <a:t>B8.4 </a:t>
            </a:r>
            <a:r>
              <a:rPr lang="en-GB" sz="1600" dirty="0">
                <a:solidFill>
                  <a:srgbClr val="FF0000"/>
                </a:solidFill>
              </a:rPr>
              <a:t>Provide patient with a brief “to whom it may concern” </a:t>
            </a:r>
            <a:r>
              <a:rPr lang="en-GB" sz="1600" dirty="0" smtClean="0">
                <a:solidFill>
                  <a:srgbClr val="FF0000"/>
                </a:solidFill>
              </a:rPr>
              <a:t>letter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B8.5 </a:t>
            </a:r>
            <a:r>
              <a:rPr lang="en-GB" sz="1600" dirty="0">
                <a:solidFill>
                  <a:srgbClr val="FF0000"/>
                </a:solidFill>
              </a:rPr>
              <a:t>Provide patient with an “alert” </a:t>
            </a:r>
            <a:r>
              <a:rPr lang="en-GB" sz="1600" dirty="0" smtClean="0">
                <a:solidFill>
                  <a:srgbClr val="FF0000"/>
                </a:solidFill>
              </a:rPr>
              <a:t>and specific wording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B8.6 </a:t>
            </a:r>
            <a:r>
              <a:rPr lang="en-GB" sz="1600" dirty="0">
                <a:solidFill>
                  <a:srgbClr val="FF0000"/>
                </a:solidFill>
              </a:rPr>
              <a:t>Report to MHRA</a:t>
            </a:r>
          </a:p>
          <a:p>
            <a:r>
              <a:rPr lang="en-GB" sz="1600" dirty="0"/>
              <a:t>B9 C</a:t>
            </a:r>
            <a:r>
              <a:rPr lang="en-GB" sz="1600" dirty="0" smtClean="0"/>
              <a:t>linic </a:t>
            </a:r>
            <a:r>
              <a:rPr lang="en-GB" sz="1600" dirty="0"/>
              <a:t>nurse with specialist allergy </a:t>
            </a:r>
            <a:r>
              <a:rPr lang="en-GB" sz="1600" dirty="0" smtClean="0"/>
              <a:t>experience</a:t>
            </a:r>
            <a:endParaRPr lang="en-GB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4672" y="1447800"/>
            <a:ext cx="4258574" cy="427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8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NICE CG183</a:t>
            </a:r>
          </a:p>
          <a:p>
            <a:r>
              <a:rPr lang="en-GB" sz="2000" b="1" dirty="0" smtClean="0"/>
              <a:t>N1 written information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N1.1 Allergic or non-allergic reaction 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N1.2 </a:t>
            </a:r>
            <a:r>
              <a:rPr lang="en-GB" sz="1600" dirty="0">
                <a:solidFill>
                  <a:srgbClr val="FF0000"/>
                </a:solidFill>
              </a:rPr>
              <a:t>D</a:t>
            </a:r>
            <a:r>
              <a:rPr lang="en-GB" sz="1600" dirty="0" smtClean="0">
                <a:solidFill>
                  <a:srgbClr val="FF0000"/>
                </a:solidFill>
              </a:rPr>
              <a:t>rug name and a description of their reaction 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N1.3 Investigations used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N1.4 Drugs or drug classes to avoid in future 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N1.5 Safe alternative drugs to use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N2.1 structured written info. to patient</a:t>
            </a:r>
          </a:p>
          <a:p>
            <a:pPr marL="0" indent="0">
              <a:buNone/>
            </a:pPr>
            <a:r>
              <a:rPr lang="en-GB" sz="2600" b="1" dirty="0" smtClean="0"/>
              <a:t>AAGBI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MHRA reporting</a:t>
            </a:r>
          </a:p>
        </p:txBody>
      </p:sp>
    </p:spTree>
    <p:extLst>
      <p:ext uri="{BB962C8B-B14F-4D97-AF65-F5344CB8AC3E}">
        <p14:creationId xmlns:p14="http://schemas.microsoft.com/office/powerpoint/2010/main" val="6644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680357"/>
            <a:ext cx="11430000" cy="1061357"/>
          </a:xfrm>
        </p:spPr>
        <p:txBody>
          <a:bodyPr>
            <a:normAutofit/>
          </a:bodyPr>
          <a:lstStyle/>
          <a:p>
            <a:r>
              <a:rPr lang="en-US" dirty="0" smtClean="0"/>
              <a:t>Tryptase: take it early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665" y="1542935"/>
            <a:ext cx="5453065" cy="4070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7764" y="1563756"/>
            <a:ext cx="4841296" cy="41480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5366" y="5405106"/>
            <a:ext cx="5134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At least three MCT samples </a:t>
            </a:r>
            <a:r>
              <a:rPr lang="en-GB" dirty="0" smtClean="0">
                <a:solidFill>
                  <a:srgbClr val="FF0000"/>
                </a:solidFill>
              </a:rPr>
              <a:t>available </a:t>
            </a:r>
            <a:r>
              <a:rPr lang="en-GB" dirty="0">
                <a:solidFill>
                  <a:srgbClr val="FF0000"/>
                </a:solidFill>
              </a:rPr>
              <a:t>in 67</a:t>
            </a:r>
            <a:r>
              <a:rPr lang="en-GB" dirty="0" smtClean="0">
                <a:solidFill>
                  <a:srgbClr val="FF0000"/>
                </a:solidFill>
              </a:rPr>
              <a:t>%, </a:t>
            </a:r>
            <a:r>
              <a:rPr lang="en-GB" dirty="0">
                <a:solidFill>
                  <a:srgbClr val="FF0000"/>
                </a:solidFill>
              </a:rPr>
              <a:t>two in 19% and one in 8%</a:t>
            </a:r>
          </a:p>
        </p:txBody>
      </p:sp>
    </p:spTree>
    <p:extLst>
      <p:ext uri="{BB962C8B-B14F-4D97-AF65-F5344CB8AC3E}">
        <p14:creationId xmlns:p14="http://schemas.microsoft.com/office/powerpoint/2010/main" val="2976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800747" y="2781425"/>
            <a:ext cx="5094263" cy="11430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Tryptase Vs. Trigger 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444866" y="678812"/>
            <a:ext cx="4802431" cy="50563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687834" y="668368"/>
            <a:ext cx="4834327" cy="51091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7885" y="3740727"/>
            <a:ext cx="1009679" cy="18993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127885" y="3708830"/>
            <a:ext cx="1009679" cy="18993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972521" y="3342408"/>
            <a:ext cx="1009679" cy="22658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9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428" y="699608"/>
            <a:ext cx="10482943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Some triggers slower onset/lower tryptases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696" y="1677820"/>
            <a:ext cx="11420767" cy="35609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81750" y="4400550"/>
            <a:ext cx="5298621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dynamic tryptase!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2643" y="1498632"/>
            <a:ext cx="7105493" cy="4226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8137" y="4936787"/>
            <a:ext cx="806366" cy="7886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326" y="4233454"/>
            <a:ext cx="719177" cy="70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3628" y="470293"/>
            <a:ext cx="2688771" cy="5114078"/>
          </a:xfrm>
        </p:spPr>
        <p:txBody>
          <a:bodyPr>
            <a:normAutofit/>
          </a:bodyPr>
          <a:lstStyle/>
          <a:p>
            <a:r>
              <a:rPr lang="en-GB" dirty="0" smtClean="0"/>
              <a:t>But </a:t>
            </a:r>
            <a:r>
              <a:rPr lang="en-GB" dirty="0" smtClean="0">
                <a:solidFill>
                  <a:srgbClr val="FF0000"/>
                </a:solidFill>
              </a:rPr>
              <a:t>negative tests do not make a reaction “non-allergic”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541" y="3828877"/>
            <a:ext cx="451617" cy="441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783" y="4542908"/>
            <a:ext cx="451617" cy="441669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2569" y="700870"/>
            <a:ext cx="5659662" cy="510369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38223" y="929771"/>
            <a:ext cx="2519917" cy="465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rgbClr val="50ABBF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GB" dirty="0" smtClean="0"/>
              <a:t>Presence of sIgE is found in most cases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1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52181" y="2292224"/>
            <a:ext cx="243227" cy="3042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794" y="3191452"/>
            <a:ext cx="366026" cy="357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3376" y="546493"/>
            <a:ext cx="5029200" cy="5170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82794" y="2719188"/>
            <a:ext cx="243227" cy="304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13580" y="4847582"/>
            <a:ext cx="243227" cy="3042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13580" y="4482175"/>
            <a:ext cx="243227" cy="304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181" y="3593629"/>
            <a:ext cx="366026" cy="357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580" y="3974717"/>
            <a:ext cx="366026" cy="35796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82995" y="2319712"/>
            <a:ext cx="2268279" cy="2673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rgbClr val="50ABBF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GB" dirty="0" smtClean="0"/>
              <a:t>Could do (much)</a:t>
            </a:r>
          </a:p>
          <a:p>
            <a:r>
              <a:rPr lang="en-GB" dirty="0" smtClean="0"/>
              <a:t>better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6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Delay in clinic assessments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89899" y="2718309"/>
            <a:ext cx="243227" cy="3042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91049" y="1899610"/>
            <a:ext cx="243227" cy="3042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91048" y="2322865"/>
            <a:ext cx="243227" cy="3042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1225" y="3037984"/>
            <a:ext cx="366026" cy="357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401" y="1563343"/>
            <a:ext cx="11461198" cy="420870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8151" y="590686"/>
            <a:ext cx="3018392" cy="2127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0282" y="3022601"/>
            <a:ext cx="2878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A bit worse than predicted by baseline survey -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Not good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Theme2016">
  <a:themeElements>
    <a:clrScheme name="RCoA Branding 201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91F51"/>
      </a:accent1>
      <a:accent2>
        <a:srgbClr val="50ABBF"/>
      </a:accent2>
      <a:accent3>
        <a:srgbClr val="8A5D9A"/>
      </a:accent3>
      <a:accent4>
        <a:srgbClr val="83B9E2"/>
      </a:accent4>
      <a:accent5>
        <a:srgbClr val="CD6084"/>
      </a:accent5>
      <a:accent6>
        <a:srgbClr val="888A88"/>
      </a:accent6>
      <a:hlink>
        <a:srgbClr val="50ABBF"/>
      </a:hlink>
      <a:folHlink>
        <a:srgbClr val="8A5D9A"/>
      </a:folHlink>
    </a:clrScheme>
    <a:fontScheme name="RCoA Branding 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</TotalTime>
  <Words>473</Words>
  <Application>Microsoft Office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PowerpointTheme2016</vt:lpstr>
      <vt:lpstr>Investigations: The NAP6 Data Prof. William Egner Consultant Immunologist</vt:lpstr>
      <vt:lpstr>Guidelines used</vt:lpstr>
      <vt:lpstr>Tryptase: take it early</vt:lpstr>
      <vt:lpstr>Tryptase Vs. Trigger  </vt:lpstr>
      <vt:lpstr>Some triggers slower onset/lower tryptases</vt:lpstr>
      <vt:lpstr>Use dynamic tryptase!</vt:lpstr>
      <vt:lpstr>But negative tests do not make a reaction “non-allergic”</vt:lpstr>
      <vt:lpstr>Communication</vt:lpstr>
      <vt:lpstr>Delay in clinic assessments</vt:lpstr>
      <vt:lpstr>Testing</vt:lpstr>
      <vt:lpstr>Quality – room for improvement</vt:lpstr>
      <vt:lpstr>Key findings</vt:lpstr>
      <vt:lpstr>Key findings</vt:lpstr>
      <vt:lpstr>What did clinics do well?</vt:lpstr>
      <vt:lpstr>NAP6 Letter Template</vt:lpstr>
      <vt:lpstr>PowerPoint Presentation</vt:lpstr>
    </vt:vector>
  </TitlesOfParts>
  <Company>RCoA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Name Title</dc:title>
  <dc:creator>Laura Farmer</dc:creator>
  <cp:lastModifiedBy>Laura Farmer</cp:lastModifiedBy>
  <cp:revision>151</cp:revision>
  <dcterms:created xsi:type="dcterms:W3CDTF">2018-04-06T08:51:48Z</dcterms:created>
  <dcterms:modified xsi:type="dcterms:W3CDTF">2018-05-10T08:27:22Z</dcterms:modified>
</cp:coreProperties>
</file>